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59" r:id="rId3"/>
    <p:sldId id="287" r:id="rId4"/>
    <p:sldId id="292" r:id="rId5"/>
    <p:sldId id="293" r:id="rId6"/>
    <p:sldId id="294" r:id="rId7"/>
    <p:sldId id="291" r:id="rId8"/>
    <p:sldId id="295" r:id="rId9"/>
  </p:sldIdLst>
  <p:sldSz cx="9144000" cy="5143500" type="screen16x9"/>
  <p:notesSz cx="6858000" cy="9144000"/>
  <p:embeddedFontLst>
    <p:embeddedFont>
      <p:font typeface="Arial Unicode MS" panose="020B0604020202020204" pitchFamily="34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89DB78-A30E-4E09-928C-CF557DFE33EB}">
  <a:tblStyle styleId="{3489DB78-A30E-4E09-928C-CF557DFE33EB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B36388-2275-4748-819C-A40D2CEFB0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021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c507444bd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c507444bd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c507444bd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c507444bd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c507444bd_2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g1c507444bd_2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c507444bd_2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9" name="Google Shape;1109;g1c507444bd_2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g1c507444bd_2_10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E:\002-KIMS BUSINESS\007-02-Fullslidesppt-Contents\20161206\02-\color-penci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55036"/>
            <a:ext cx="9144000" cy="2188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>
            <a:spLocks noGrp="1"/>
          </p:cNvSpPr>
          <p:nvPr>
            <p:ph type="subTitle" idx="1"/>
          </p:nvPr>
        </p:nvSpPr>
        <p:spPr>
          <a:xfrm>
            <a:off x="14325" y="1375892"/>
            <a:ext cx="91440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0" y="702271"/>
            <a:ext cx="9144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" descr="E:\002-KIMS BUSINESS\007-02-Fullslidesppt-Contents\20161206\02-\color-pencil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13979"/>
            <a:ext cx="9144000" cy="536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bg>
      <p:bgPr>
        <a:solidFill>
          <a:srgbClr val="EC771B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 descr="E:\002-KIMS BUSINESS\007-02-Fullslidesppt-Contents\20161206\02-\pencil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467" y="0"/>
            <a:ext cx="267802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ode Layout">
  <p:cSld name="Color Code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ullslidespp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>
            <a:hlinkClick r:id="rId3"/>
          </p:cNvPr>
          <p:cNvSpPr txBox="1"/>
          <p:nvPr/>
        </p:nvSpPr>
        <p:spPr>
          <a:xfrm>
            <a:off x="0" y="491780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fullslidesppt.com _ 30+ Ready Made PowerPoint Templates  with Google Slides for Free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1"/>
          <p:cNvSpPr txBox="1"/>
          <p:nvPr/>
        </p:nvSpPr>
        <p:spPr>
          <a:xfrm>
            <a:off x="3851920" y="1754468"/>
            <a:ext cx="1440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EC7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1520" y="267494"/>
            <a:ext cx="864096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err="1"/>
              <a:t>Diyala</a:t>
            </a:r>
            <a:r>
              <a:rPr lang="en-US" sz="2800" b="1" dirty="0"/>
              <a:t> University / College of Education for Humanities</a:t>
            </a:r>
          </a:p>
          <a:p>
            <a:r>
              <a:rPr lang="en-US" sz="2800" b="1" dirty="0" err="1"/>
              <a:t>Asst</a:t>
            </a:r>
            <a:r>
              <a:rPr lang="en-US" sz="2800" b="1" dirty="0"/>
              <a:t> . Inst. </a:t>
            </a:r>
            <a:r>
              <a:rPr lang="en-US" sz="2800" b="1" dirty="0" err="1"/>
              <a:t>Eman</a:t>
            </a:r>
            <a:r>
              <a:rPr lang="en-US" sz="2800" b="1" dirty="0"/>
              <a:t> Ahmed Hasson</a:t>
            </a:r>
          </a:p>
          <a:p>
            <a:r>
              <a:rPr lang="en-US" sz="2800" b="1" dirty="0"/>
              <a:t>Methods of Teaching English</a:t>
            </a:r>
          </a:p>
          <a:p>
            <a:r>
              <a:rPr lang="en-US" sz="2800" b="1" dirty="0"/>
              <a:t>Second Grade</a:t>
            </a:r>
          </a:p>
          <a:p>
            <a:r>
              <a:rPr lang="en-US" sz="2800" b="1" dirty="0"/>
              <a:t>The </a:t>
            </a:r>
            <a:r>
              <a:rPr lang="en-US" sz="2800" b="1" dirty="0" smtClean="0"/>
              <a:t>Seventh </a:t>
            </a:r>
            <a:r>
              <a:rPr lang="en-US" sz="2800" b="1" dirty="0"/>
              <a:t>Lecture</a:t>
            </a:r>
          </a:p>
          <a:p>
            <a:r>
              <a:rPr lang="en-US" sz="2800" b="1" kern="1200" dirty="0">
                <a:solidFill>
                  <a:prstClr val="black"/>
                </a:solidFill>
                <a:latin typeface="Times New Roman"/>
                <a:ea typeface="Calibri"/>
              </a:rPr>
              <a:t>Provide Opportunities for Students to Communicate in English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771800" y="267494"/>
            <a:ext cx="6192688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How Do EFL/ESL Teachers Provide Opportunities for Students to Communicate in English</a:t>
            </a:r>
            <a:r>
              <a:rPr lang="en-US" sz="2800" b="1" dirty="0" smtClean="0"/>
              <a:t>?</a:t>
            </a:r>
          </a:p>
          <a:p>
            <a:r>
              <a:rPr lang="en-US" sz="2800" b="1" dirty="0" smtClean="0"/>
              <a:t> </a:t>
            </a:r>
            <a:r>
              <a:rPr lang="en-US" sz="2400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Some teachers who aim at having communicative classroom , begin lesson with what Littlewood calls “precommunicative activities". He discusses two kinds of precommunicative activities-structural and </a:t>
            </a:r>
            <a:r>
              <a:rPr lang="en-US" sz="2400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quasi-communicative.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2"/>
          <p:cNvSpPr txBox="1"/>
          <p:nvPr/>
        </p:nvSpPr>
        <p:spPr>
          <a:xfrm>
            <a:off x="1091314" y="339502"/>
            <a:ext cx="698477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C771B"/>
              </a:buClr>
              <a:buFont typeface="Arial"/>
              <a:buNone/>
            </a:pPr>
            <a:endParaRPr sz="4000" b="1" dirty="0">
              <a:solidFill>
                <a:srgbClr val="EC7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79512" y="339502"/>
            <a:ext cx="8784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51520" y="339502"/>
            <a:ext cx="871296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/>
              <a:t>Example of providing opportunities for students</a:t>
            </a:r>
          </a:p>
          <a:p>
            <a:r>
              <a:rPr lang="en-US" sz="4000" kern="1200" dirty="0">
                <a:solidFill>
                  <a:prstClr val="black"/>
                </a:solidFill>
                <a:ea typeface="Arial Unicode MS"/>
                <a:cs typeface="+mn-cs"/>
              </a:rPr>
              <a:t>The teacher’s goal was to teach students how to ask about fruit an vegetables likes and </a:t>
            </a:r>
            <a:r>
              <a:rPr lang="en-US" sz="40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dislikes.</a:t>
            </a:r>
          </a:p>
          <a:p>
            <a:endParaRPr lang="ar-IQ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3528" y="339502"/>
            <a:ext cx="856895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377">
              <a:buClrTx/>
            </a:pPr>
            <a:r>
              <a:rPr lang="en-US" sz="3600" kern="1200" dirty="0">
                <a:solidFill>
                  <a:prstClr val="black"/>
                </a:solidFill>
                <a:ea typeface="Arial Unicode MS"/>
                <a:cs typeface="+mn-cs"/>
              </a:rPr>
              <a:t>The teacher first taught a grammatical item </a:t>
            </a:r>
            <a:r>
              <a:rPr lang="en-US" sz="36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then she </a:t>
            </a:r>
            <a:r>
              <a:rPr lang="en-US" sz="3600" kern="1200" dirty="0">
                <a:solidFill>
                  <a:prstClr val="black"/>
                </a:solidFill>
                <a:ea typeface="Arial Unicode MS"/>
                <a:cs typeface="+mn-cs"/>
              </a:rPr>
              <a:t>began by giving several examples as this one</a:t>
            </a:r>
            <a:r>
              <a:rPr lang="en-US" sz="36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:</a:t>
            </a:r>
          </a:p>
          <a:p>
            <a:pPr lvl="0" defTabSz="914377">
              <a:buClrTx/>
            </a:pPr>
            <a:r>
              <a:rPr lang="en-US" sz="3600" b="1" kern="1200" dirty="0">
                <a:solidFill>
                  <a:prstClr val="black"/>
                </a:solidFill>
                <a:ea typeface="Arial Unicode MS"/>
                <a:cs typeface="+mn-cs"/>
              </a:rPr>
              <a:t>Statement </a:t>
            </a:r>
            <a:r>
              <a:rPr lang="en-US" sz="3600" kern="1200" dirty="0">
                <a:solidFill>
                  <a:prstClr val="black"/>
                </a:solidFill>
                <a:ea typeface="Arial Unicode MS"/>
                <a:cs typeface="+mn-cs"/>
              </a:rPr>
              <a:t>: You like (to eat) kiwi.</a:t>
            </a:r>
          </a:p>
          <a:p>
            <a:pPr lvl="0" defTabSz="914377">
              <a:buClrTx/>
            </a:pPr>
            <a:r>
              <a:rPr lang="en-US" sz="3600" b="1" kern="1200" dirty="0">
                <a:solidFill>
                  <a:prstClr val="black"/>
                </a:solidFill>
                <a:ea typeface="Arial Unicode MS"/>
                <a:cs typeface="+mn-cs"/>
              </a:rPr>
              <a:t>Question</a:t>
            </a:r>
            <a:r>
              <a:rPr lang="en-US" sz="3600" kern="1200" dirty="0">
                <a:solidFill>
                  <a:prstClr val="black"/>
                </a:solidFill>
                <a:ea typeface="Arial Unicode MS"/>
                <a:cs typeface="+mn-cs"/>
              </a:rPr>
              <a:t> : Do you like (to eat) kiwi?</a:t>
            </a:r>
          </a:p>
          <a:p>
            <a:pPr lvl="0" defTabSz="914377">
              <a:buClrTx/>
            </a:pPr>
            <a:endParaRPr lang="en-US" sz="3600" kern="1200" dirty="0">
              <a:solidFill>
                <a:prstClr val="black"/>
              </a:solidFill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9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539552" y="555526"/>
            <a:ext cx="82809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IQ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3" y="-1070"/>
            <a:ext cx="7850674" cy="466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42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67544" y="483518"/>
            <a:ext cx="8280920" cy="3887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377">
              <a:buClrTx/>
            </a:pPr>
            <a:r>
              <a:rPr lang="en-US" sz="2800" b="1" kern="1200" dirty="0">
                <a:latin typeface="Times New Roman"/>
                <a:ea typeface="Times New Roman"/>
                <a:cs typeface="+mn-cs"/>
              </a:rPr>
              <a:t>What make a communicative classroom communicative?</a:t>
            </a:r>
          </a:p>
          <a:p>
            <a:pPr lvl="0" defTabSz="914377" rtl="1">
              <a:lnSpc>
                <a:spcPct val="115000"/>
              </a:lnSpc>
              <a:buClrTx/>
            </a:pPr>
            <a:r>
              <a:rPr lang="en-US" sz="2800" kern="1200" dirty="0">
                <a:latin typeface="Times New Roman"/>
                <a:ea typeface="Times New Roman"/>
              </a:rPr>
              <a:t>1-Reduction in the centrality of the teacher.</a:t>
            </a:r>
            <a:endParaRPr lang="en-US" sz="28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defTabSz="914377" rtl="1">
              <a:lnSpc>
                <a:spcPct val="115000"/>
              </a:lnSpc>
              <a:buClrTx/>
            </a:pPr>
            <a:r>
              <a:rPr lang="en-US" sz="2800" kern="1200" dirty="0">
                <a:latin typeface="Times New Roman"/>
                <a:ea typeface="Times New Roman"/>
              </a:rPr>
              <a:t>2-An appreciation for the uniqueness of individuals.</a:t>
            </a:r>
            <a:endParaRPr lang="en-US" sz="28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defTabSz="914377" rtl="1">
              <a:lnSpc>
                <a:spcPct val="115000"/>
              </a:lnSpc>
              <a:buClrTx/>
            </a:pPr>
            <a:r>
              <a:rPr lang="en-US" sz="2800" kern="1200" dirty="0">
                <a:latin typeface="Times New Roman"/>
                <a:ea typeface="Times New Roman"/>
              </a:rPr>
              <a:t>3-Chances for students to express themselves in meaningful ways.</a:t>
            </a:r>
            <a:endParaRPr lang="en-US" sz="28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defTabSz="914377" rtl="1">
              <a:lnSpc>
                <a:spcPct val="115000"/>
              </a:lnSpc>
              <a:spcAft>
                <a:spcPts val="1000"/>
              </a:spcAft>
              <a:buClrTx/>
            </a:pPr>
            <a:r>
              <a:rPr lang="en-US" sz="2800" kern="1200" dirty="0">
                <a:latin typeface="Times New Roman"/>
                <a:ea typeface="Times New Roman"/>
              </a:rPr>
              <a:t>4-Choices both in relation to what students say and how they say </a:t>
            </a:r>
            <a:r>
              <a:rPr lang="en-US" sz="2800" kern="1200" dirty="0" smtClean="0">
                <a:latin typeface="Times New Roman"/>
                <a:ea typeface="Times New Roman"/>
              </a:rPr>
              <a:t>it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59708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043608" y="771550"/>
            <a:ext cx="69847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 smtClean="0"/>
              <a:t>Thank you</a:t>
            </a:r>
          </a:p>
          <a:p>
            <a:pPr algn="ctr"/>
            <a:endParaRPr lang="ar-IQ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23678"/>
            <a:ext cx="240823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43" y="15785"/>
            <a:ext cx="2409482" cy="270665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036"/>
            <a:ext cx="240823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28323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200</Words>
  <Application>Microsoft Office PowerPoint</Application>
  <PresentationFormat>عرض على الشاشة (9:16)‏</PresentationFormat>
  <Paragraphs>21</Paragraphs>
  <Slides>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Times New Roman</vt:lpstr>
      <vt:lpstr>Calibri</vt:lpstr>
      <vt:lpstr>Contents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exp</cp:lastModifiedBy>
  <cp:revision>8</cp:revision>
  <dcterms:modified xsi:type="dcterms:W3CDTF">2019-12-17T21:23:09Z</dcterms:modified>
</cp:coreProperties>
</file>